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6" r:id="rId5"/>
    <p:sldId id="1147" r:id="rId6"/>
    <p:sldId id="1148" r:id="rId7"/>
    <p:sldId id="114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文章左栏是四位同学的兴趣爱好和喜爱的活动场所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右栏是一些场所的规则或规定。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141" y="945559"/>
            <a:ext cx="10584128" cy="1116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4952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阅读下面材料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887958"/>
              </p:ext>
            </p:extLst>
          </p:nvPr>
        </p:nvGraphicFramePr>
        <p:xfrm>
          <a:off x="360854" y="1588494"/>
          <a:ext cx="11485848" cy="4765675"/>
        </p:xfrm>
        <a:graphic>
          <a:graphicData uri="http://schemas.openxmlformats.org/drawingml/2006/table">
            <a:tbl>
              <a:tblPr firstRow="1" firstCol="1" bandRow="1"/>
              <a:tblGrid>
                <a:gridCol w="4654232">
                  <a:extLst>
                    <a:ext uri="{9D8B030D-6E8A-4147-A177-3AD203B41FA5}">
                      <a16:colId xmlns:a16="http://schemas.microsoft.com/office/drawing/2014/main" val="453028863"/>
                    </a:ext>
                  </a:extLst>
                </a:gridCol>
                <a:gridCol w="6831616">
                  <a:extLst>
                    <a:ext uri="{9D8B030D-6E8A-4147-A177-3AD203B41FA5}">
                      <a16:colId xmlns:a16="http://schemas.microsoft.com/office/drawing/2014/main" val="3769006633"/>
                    </a:ext>
                  </a:extLst>
                </a:gridCol>
              </a:tblGrid>
              <a:tr h="298451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1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like listening to music and playing computer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games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have computer classes in the computer room, I usually listen to music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zh-CN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Never go out to meet friends on school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Never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play computer games on school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nights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bed at 10</a:t>
                      </a:r>
                      <a:r>
                        <a:rPr lang="zh-CN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day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zh-CN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Remember to wear a school uniform on school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“Hello” to teachers or classmates when you meet them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swimming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pool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Never fight in the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pool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under 10 must come with your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parents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take a shower before going into the pool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can come into the room with your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talk in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quiet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Turn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off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关掉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computer after classes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library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 quiet in the reading room and keep the library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school ID card in and out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0232427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910630" y="1548939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/>
              <a:t>D</a:t>
            </a:r>
            <a:endParaRPr lang="zh-CN" altLang="en-US" sz="1800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97066" y="2619538"/>
            <a:ext cx="4582224" cy="355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5000"/>
              </a:lnSpc>
              <a:spcAft>
                <a:spcPts val="0"/>
              </a:spcAft>
            </a:pP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根据题干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listening to music and playing computer games. When I have computer classes in the computer </a:t>
            </a:r>
            <a:r>
              <a:rPr lang="en-US" altLang="zh-CN" sz="1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room,I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listen to music.”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我喜欢听音乐和玩电脑游戏。当我在电脑室上电脑课时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我通常会听音乐。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此处说的是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在电脑室上电脑课时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通常会听音乐。结合选项可知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1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电脑室规则： 你可以和老师一起进教室。上课不要说话。要安静。下课后关掉电脑。</a:t>
            </a:r>
            <a:r>
              <a:rPr lang="en-US" altLang="zh-CN" sz="1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402037"/>
              </p:ext>
            </p:extLst>
          </p:nvPr>
        </p:nvGraphicFramePr>
        <p:xfrm>
          <a:off x="360854" y="828195"/>
          <a:ext cx="11485848" cy="5553133"/>
        </p:xfrm>
        <a:graphic>
          <a:graphicData uri="http://schemas.openxmlformats.org/drawingml/2006/table">
            <a:tbl>
              <a:tblPr firstRow="1" firstCol="1" bandRow="1"/>
              <a:tblGrid>
                <a:gridCol w="4654232">
                  <a:extLst>
                    <a:ext uri="{9D8B030D-6E8A-4147-A177-3AD203B41FA5}">
                      <a16:colId xmlns:a16="http://schemas.microsoft.com/office/drawing/2014/main" val="453028863"/>
                    </a:ext>
                  </a:extLst>
                </a:gridCol>
                <a:gridCol w="6831616">
                  <a:extLst>
                    <a:ext uri="{9D8B030D-6E8A-4147-A177-3AD203B41FA5}">
                      <a16:colId xmlns:a16="http://schemas.microsoft.com/office/drawing/2014/main" val="3769006633"/>
                    </a:ext>
                  </a:extLst>
                </a:gridCol>
              </a:tblGrid>
              <a:tr h="555313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zh-CN" altLang="en-US" sz="18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love go swimming with my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like to play and fight in 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pool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fun for us</a:t>
                      </a:r>
                      <a:r>
                        <a:rPr lang="en-US" altLang="zh-CN" sz="1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9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zh-CN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Never go out to meet friends on school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Never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play computer games on school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nights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bed at 10</a:t>
                      </a:r>
                      <a:r>
                        <a:rPr lang="zh-CN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day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zh-CN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Remember to wear a school uniform on school 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 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“Hello” to teachers or classmates when you meet them</a:t>
                      </a:r>
                      <a:r>
                        <a:rPr lang="en-US" sz="1800" spc="-1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swimming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pool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Never fight in the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pool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under 10 must come with your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parents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take a shower before going into the pool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can come into the room with your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talk in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quiet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Turn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off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关掉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computer after classes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library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 quiet in the reading room and keep the library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school ID card in and out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0232427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622598" y="830729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zh-CN" sz="1800" dirty="0" smtClean="0"/>
              <a:t>C</a:t>
            </a:r>
            <a:endParaRPr lang="zh-CN" altLang="en-US" sz="1800" dirty="0"/>
          </a:p>
        </p:txBody>
      </p:sp>
      <p:sp>
        <p:nvSpPr>
          <p:cNvPr id="7" name="矩形 6"/>
          <p:cNvSpPr/>
          <p:nvPr/>
        </p:nvSpPr>
        <p:spPr>
          <a:xfrm>
            <a:off x="396533" y="1997893"/>
            <a:ext cx="4564651" cy="4194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800" dirty="0" smtClean="0">
                <a:cs typeface="Times New Roman" panose="02020603050405020304" pitchFamily="18" charset="0"/>
              </a:rPr>
              <a:t>[</a:t>
            </a:r>
            <a:r>
              <a:rPr lang="zh-CN" altLang="zh-CN" sz="18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dirty="0" smtClean="0">
                <a:cs typeface="Times New Roman" panose="02020603050405020304" pitchFamily="18" charset="0"/>
              </a:rPr>
              <a:t>]</a:t>
            </a:r>
            <a:r>
              <a:rPr lang="zh-CN" altLang="zh-CN" sz="1800" dirty="0" smtClean="0">
                <a:cs typeface="Times New Roman" panose="02020603050405020304" pitchFamily="18" charset="0"/>
              </a:rPr>
              <a:t>根据题干</a:t>
            </a:r>
            <a:r>
              <a:rPr lang="en-US" altLang="zh-CN" sz="1800" dirty="0" smtClean="0">
                <a:cs typeface="Times New Roman" panose="02020603050405020304" pitchFamily="18" charset="0"/>
              </a:rPr>
              <a:t>“I love go swimming with my friends. We like to play and fight in the pool. It is fun for us.”</a:t>
            </a:r>
            <a:r>
              <a:rPr lang="zh-CN" altLang="zh-CN" sz="1800" dirty="0" smtClean="0">
                <a:cs typeface="Times New Roman" panose="02020603050405020304" pitchFamily="18" charset="0"/>
              </a:rPr>
              <a:t>（</a:t>
            </a:r>
            <a:r>
              <a:rPr lang="zh-CN" altLang="zh-CN" sz="1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我喜欢和我的朋友一起去游泳。我们喜欢在游泳池里玩耍和打闹。这对我们来说很有趣。</a:t>
            </a:r>
            <a:r>
              <a:rPr lang="zh-CN" altLang="zh-CN" sz="1800" dirty="0" smtClean="0">
                <a:cs typeface="Times New Roman" panose="02020603050405020304" pitchFamily="18" charset="0"/>
              </a:rPr>
              <a:t>）可知</a:t>
            </a:r>
            <a:r>
              <a:rPr lang="en-US" altLang="zh-CN" sz="1800" dirty="0" smtClean="0">
                <a:cs typeface="Times New Roman" panose="02020603050405020304" pitchFamily="18" charset="0"/>
              </a:rPr>
              <a:t>,</a:t>
            </a:r>
            <a:r>
              <a:rPr lang="zh-CN" altLang="zh-CN" sz="1800" dirty="0" smtClean="0">
                <a:cs typeface="Times New Roman" panose="02020603050405020304" pitchFamily="18" charset="0"/>
              </a:rPr>
              <a:t>此处说的是</a:t>
            </a:r>
            <a:r>
              <a:rPr lang="en-US" altLang="zh-CN" sz="1800" dirty="0" smtClean="0">
                <a:cs typeface="Times New Roman" panose="02020603050405020304" pitchFamily="18" charset="0"/>
              </a:rPr>
              <a:t>“</a:t>
            </a:r>
            <a:r>
              <a:rPr lang="zh-CN" altLang="zh-CN" sz="1800" dirty="0" smtClean="0">
                <a:cs typeface="Times New Roman" panose="02020603050405020304" pitchFamily="18" charset="0"/>
              </a:rPr>
              <a:t>我</a:t>
            </a:r>
            <a:r>
              <a:rPr lang="en-US" altLang="zh-CN" sz="1800" dirty="0" smtClean="0">
                <a:cs typeface="Times New Roman" panose="02020603050405020304" pitchFamily="18" charset="0"/>
              </a:rPr>
              <a:t>”</a:t>
            </a:r>
            <a:r>
              <a:rPr lang="zh-CN" altLang="zh-CN" sz="1800" dirty="0" smtClean="0">
                <a:cs typeface="Times New Roman" panose="02020603050405020304" pitchFamily="18" charset="0"/>
              </a:rPr>
              <a:t>和朋友们喜欢在游泳池玩耍和打闹。结合选项可知</a:t>
            </a:r>
            <a:r>
              <a:rPr lang="en-US" altLang="zh-CN" sz="1800" dirty="0" smtClean="0">
                <a:cs typeface="Times New Roman" panose="02020603050405020304" pitchFamily="18" charset="0"/>
              </a:rPr>
              <a:t>,C</a:t>
            </a:r>
            <a:r>
              <a:rPr lang="zh-CN" altLang="zh-CN" sz="1800" dirty="0" smtClean="0">
                <a:cs typeface="Times New Roman" panose="02020603050405020304" pitchFamily="18" charset="0"/>
              </a:rPr>
              <a:t>项</a:t>
            </a:r>
            <a:r>
              <a:rPr lang="en-US" altLang="zh-CN" sz="1800" dirty="0" smtClean="0">
                <a:cs typeface="Times New Roman" panose="02020603050405020304" pitchFamily="18" charset="0"/>
              </a:rPr>
              <a:t>“</a:t>
            </a:r>
            <a:r>
              <a:rPr lang="zh-CN" altLang="zh-CN" sz="1800" dirty="0" smtClean="0">
                <a:cs typeface="Times New Roman" panose="02020603050405020304" pitchFamily="18" charset="0"/>
              </a:rPr>
              <a:t>游泳池规则：永远不要在游泳池里打闹。</a:t>
            </a:r>
            <a:r>
              <a:rPr lang="en-US" altLang="zh-CN" sz="1800" dirty="0" smtClean="0">
                <a:cs typeface="Times New Roman" panose="02020603050405020304" pitchFamily="18" charset="0"/>
              </a:rPr>
              <a:t>10</a:t>
            </a:r>
            <a:r>
              <a:rPr lang="zh-CN" altLang="zh-CN" sz="1800" dirty="0" smtClean="0">
                <a:cs typeface="Times New Roman" panose="02020603050405020304" pitchFamily="18" charset="0"/>
              </a:rPr>
              <a:t>岁以下的孩子必须和父母一起去。请在进入游泳池前淋浴。</a:t>
            </a:r>
            <a:r>
              <a:rPr lang="en-US" altLang="zh-CN" sz="1800" dirty="0" smtClean="0">
                <a:cs typeface="Times New Roman" panose="02020603050405020304" pitchFamily="18" charset="0"/>
              </a:rPr>
              <a:t>”</a:t>
            </a:r>
            <a:r>
              <a:rPr lang="zh-CN" altLang="zh-CN" sz="1800" dirty="0" smtClean="0">
                <a:cs typeface="Times New Roman" panose="02020603050405020304" pitchFamily="18" charset="0"/>
              </a:rPr>
              <a:t>符合题意。故选</a:t>
            </a:r>
            <a:r>
              <a:rPr lang="en-US" altLang="zh-CN" sz="1800" dirty="0" smtClean="0">
                <a:cs typeface="Times New Roman" panose="02020603050405020304" pitchFamily="18" charset="0"/>
              </a:rPr>
              <a:t>C</a:t>
            </a:r>
            <a:r>
              <a:rPr lang="zh-CN" altLang="zh-CN" sz="1800" dirty="0" smtClean="0">
                <a:cs typeface="Times New Roman" panose="02020603050405020304" pitchFamily="18" charset="0"/>
              </a:rPr>
              <a:t>。</a:t>
            </a:r>
            <a:endParaRPr lang="zh-CN" altLang="zh-CN" sz="18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13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402037"/>
              </p:ext>
            </p:extLst>
          </p:nvPr>
        </p:nvGraphicFramePr>
        <p:xfrm>
          <a:off x="360854" y="828195"/>
          <a:ext cx="11485848" cy="5553133"/>
        </p:xfrm>
        <a:graphic>
          <a:graphicData uri="http://schemas.openxmlformats.org/drawingml/2006/table">
            <a:tbl>
              <a:tblPr firstRow="1" firstCol="1" bandRow="1"/>
              <a:tblGrid>
                <a:gridCol w="4654232">
                  <a:extLst>
                    <a:ext uri="{9D8B030D-6E8A-4147-A177-3AD203B41FA5}">
                      <a16:colId xmlns:a16="http://schemas.microsoft.com/office/drawing/2014/main" val="453028863"/>
                    </a:ext>
                  </a:extLst>
                </a:gridCol>
                <a:gridCol w="6831616">
                  <a:extLst>
                    <a:ext uri="{9D8B030D-6E8A-4147-A177-3AD203B41FA5}">
                      <a16:colId xmlns:a16="http://schemas.microsoft.com/office/drawing/2014/main" val="3769006633"/>
                    </a:ext>
                  </a:extLst>
                </a:gridCol>
              </a:tblGrid>
              <a:tr h="555313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zh-CN" altLang="en-US" sz="18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like to read and I go to the library with my classmates on the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weekend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often talk about good books when we are free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zh-CN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Never go out to meet friends on school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Never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play computer games on school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nights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bed at 10</a:t>
                      </a:r>
                      <a:r>
                        <a:rPr lang="zh-CN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day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zh-CN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Remember to wear a school uniform on school 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 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“Hello” to teachers or classmates when you meet them</a:t>
                      </a:r>
                      <a:r>
                        <a:rPr lang="en-US" sz="1800" spc="-1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swimming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pool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Never fight in the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pool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under 10 must come with your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parents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take a shower before going into the pool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can come into the room with your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talk in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quiet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Turn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off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关掉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computer after classes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library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 quiet in the reading room and keep the library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school ID card in and out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0232427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622598" y="830729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zh-CN" sz="1800" dirty="0" smtClean="0"/>
              <a:t>E</a:t>
            </a:r>
            <a:endParaRPr lang="zh-CN" altLang="en-US" sz="1800" dirty="0"/>
          </a:p>
        </p:txBody>
      </p:sp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079017"/>
            <a:ext cx="4654232" cy="329419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根据题干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to read and I go to the library with my classmates on the weekend. We often talk about good books when we are free.”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我喜欢读书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周末和同学一起去图书馆。我们经常在空闲时谈论好书。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此处说的是</a:t>
            </a: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和同学一起去图书馆。结合选项可知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,E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18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图书馆规则：阅览室里要安静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保持图书馆的清洁。进出时出示你的学校身份证。</a:t>
            </a:r>
            <a:r>
              <a:rPr lang="en-US" altLang="zh-CN" sz="18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13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402037"/>
              </p:ext>
            </p:extLst>
          </p:nvPr>
        </p:nvGraphicFramePr>
        <p:xfrm>
          <a:off x="360854" y="828195"/>
          <a:ext cx="11485848" cy="5553133"/>
        </p:xfrm>
        <a:graphic>
          <a:graphicData uri="http://schemas.openxmlformats.org/drawingml/2006/table">
            <a:tbl>
              <a:tblPr firstRow="1" firstCol="1" bandRow="1"/>
              <a:tblGrid>
                <a:gridCol w="4654232">
                  <a:extLst>
                    <a:ext uri="{9D8B030D-6E8A-4147-A177-3AD203B41FA5}">
                      <a16:colId xmlns:a16="http://schemas.microsoft.com/office/drawing/2014/main" val="453028863"/>
                    </a:ext>
                  </a:extLst>
                </a:gridCol>
                <a:gridCol w="6831616">
                  <a:extLst>
                    <a:ext uri="{9D8B030D-6E8A-4147-A177-3AD203B41FA5}">
                      <a16:colId xmlns:a16="http://schemas.microsoft.com/office/drawing/2014/main" val="3769006633"/>
                    </a:ext>
                  </a:extLst>
                </a:gridCol>
              </a:tblGrid>
              <a:tr h="555313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zh-CN" altLang="en-US" sz="18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like to play with my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often go out to play with my friends on the playground after school on school days and we talk a lot about out school life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zh-CN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Never go out to meet friends on school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Never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play computer games on school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nights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bed at 10</a:t>
                      </a:r>
                      <a:r>
                        <a:rPr lang="zh-CN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day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zh-CN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Remember to wear a school uniform on school 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 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“Hello” to teachers or classmates when you meet them</a:t>
                      </a:r>
                      <a:r>
                        <a:rPr lang="en-US" sz="1800" spc="-1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swimming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pool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Never fight in the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pool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under 10 must come with your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parents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take a shower before going into the pool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can come into the room with your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talk in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quiet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Turn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off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关掉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computer after classes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library</a:t>
                      </a:r>
                      <a:r>
                        <a:rPr kumimoji="0" lang="zh-CN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 quiet in the reading room and keep the library 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school ID card in and out</a:t>
                      </a: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0232427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550590" y="830729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zh-CN" sz="1800" dirty="0" smtClean="0"/>
              <a:t>B</a:t>
            </a:r>
            <a:endParaRPr lang="zh-CN" altLang="en-US" sz="1800" dirty="0"/>
          </a:p>
        </p:txBody>
      </p:sp>
      <p:sp>
        <p:nvSpPr>
          <p:cNvPr id="7" name="矩形 6"/>
          <p:cNvSpPr/>
          <p:nvPr/>
        </p:nvSpPr>
        <p:spPr>
          <a:xfrm>
            <a:off x="360853" y="2420888"/>
            <a:ext cx="4654233" cy="3654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1800" dirty="0" smtClean="0">
                <a:cs typeface="Times New Roman" panose="02020603050405020304" pitchFamily="18" charset="0"/>
              </a:rPr>
              <a:t>[</a:t>
            </a:r>
            <a:r>
              <a:rPr lang="zh-CN" altLang="zh-CN" sz="18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dirty="0">
                <a:cs typeface="Times New Roman" panose="02020603050405020304" pitchFamily="18" charset="0"/>
              </a:rPr>
              <a:t>]</a:t>
            </a:r>
            <a:r>
              <a:rPr lang="zh-CN" altLang="zh-CN" sz="1800" dirty="0">
                <a:cs typeface="Times New Roman" panose="02020603050405020304" pitchFamily="18" charset="0"/>
              </a:rPr>
              <a:t>根据题干</a:t>
            </a:r>
            <a:r>
              <a:rPr lang="en-US" altLang="zh-CN" sz="1800" dirty="0">
                <a:cs typeface="Times New Roman" panose="02020603050405020304" pitchFamily="18" charset="0"/>
              </a:rPr>
              <a:t>“I like to play with my friends. I often go out to play with my friends on the playground after school on school days and we talk a lot about out school life.”</a:t>
            </a:r>
            <a:r>
              <a:rPr lang="zh-CN" altLang="zh-CN" sz="1800" dirty="0">
                <a:cs typeface="Times New Roman" panose="02020603050405020304" pitchFamily="18" charset="0"/>
              </a:rPr>
              <a:t>（</a:t>
            </a:r>
            <a:r>
              <a:rPr lang="zh-CN" altLang="zh-CN" sz="1800" dirty="0">
                <a:ea typeface="楷体" panose="02010609060101010101" pitchFamily="49" charset="-122"/>
                <a:cs typeface="Times New Roman" panose="02020603050405020304" pitchFamily="18" charset="0"/>
              </a:rPr>
              <a:t>我喜欢和我的朋友一起玩。上学那天放学后</a:t>
            </a:r>
            <a:r>
              <a:rPr lang="en-US" altLang="zh-CN" sz="1800" dirty="0"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ea typeface="楷体" panose="02010609060101010101" pitchFamily="49" charset="-122"/>
                <a:cs typeface="Times New Roman" panose="02020603050405020304" pitchFamily="18" charset="0"/>
              </a:rPr>
              <a:t>我经常和朋友们一起在操场上玩</a:t>
            </a:r>
            <a:r>
              <a:rPr lang="en-US" altLang="zh-CN" sz="1800" dirty="0"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ea typeface="楷体" panose="02010609060101010101" pitchFamily="49" charset="-122"/>
                <a:cs typeface="Times New Roman" panose="02020603050405020304" pitchFamily="18" charset="0"/>
              </a:rPr>
              <a:t>我们谈论很多校外生活。</a:t>
            </a:r>
            <a:r>
              <a:rPr lang="zh-CN" altLang="zh-CN" sz="1800" dirty="0">
                <a:cs typeface="Times New Roman" panose="02020603050405020304" pitchFamily="18" charset="0"/>
              </a:rPr>
              <a:t>）可知</a:t>
            </a:r>
            <a:r>
              <a:rPr lang="en-US" altLang="zh-CN" sz="1800" dirty="0"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cs typeface="Times New Roman" panose="02020603050405020304" pitchFamily="18" charset="0"/>
              </a:rPr>
              <a:t>此处说的是</a:t>
            </a:r>
            <a:r>
              <a:rPr lang="en-US" altLang="zh-CN" sz="18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cs typeface="Times New Roman" panose="02020603050405020304" pitchFamily="18" charset="0"/>
              </a:rPr>
              <a:t>我</a:t>
            </a:r>
            <a:r>
              <a:rPr lang="en-US" altLang="zh-CN" sz="18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cs typeface="Times New Roman" panose="02020603050405020304" pitchFamily="18" charset="0"/>
              </a:rPr>
              <a:t>和朋友在操场上玩。结合选项可知</a:t>
            </a:r>
            <a:r>
              <a:rPr lang="en-US" altLang="zh-CN" sz="1800" dirty="0">
                <a:cs typeface="Times New Roman" panose="02020603050405020304" pitchFamily="18" charset="0"/>
              </a:rPr>
              <a:t>,B</a:t>
            </a:r>
            <a:r>
              <a:rPr lang="zh-CN" altLang="zh-CN" sz="1800" dirty="0">
                <a:cs typeface="Times New Roman" panose="02020603050405020304" pitchFamily="18" charset="0"/>
              </a:rPr>
              <a:t>项</a:t>
            </a:r>
            <a:r>
              <a:rPr lang="en-US" altLang="zh-CN" sz="18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cs typeface="Times New Roman" panose="02020603050405020304" pitchFamily="18" charset="0"/>
              </a:rPr>
              <a:t>学校规则</a:t>
            </a:r>
            <a:r>
              <a:rPr lang="zh-CN" altLang="zh-CN" sz="1800" spc="-100" dirty="0">
                <a:cs typeface="Times New Roman" panose="02020603050405020304" pitchFamily="18" charset="0"/>
              </a:rPr>
              <a:t>：上学时记得穿校服。不要迟到。遇到老师或同学时</a:t>
            </a:r>
            <a:r>
              <a:rPr lang="en-US" altLang="zh-CN" sz="1800" spc="-100" dirty="0">
                <a:cs typeface="Times New Roman" panose="02020603050405020304" pitchFamily="18" charset="0"/>
              </a:rPr>
              <a:t>,</a:t>
            </a:r>
            <a:r>
              <a:rPr lang="zh-CN" altLang="zh-CN" sz="1800" spc="-100" dirty="0">
                <a:cs typeface="Times New Roman" panose="02020603050405020304" pitchFamily="18" charset="0"/>
              </a:rPr>
              <a:t>向他们问好。</a:t>
            </a:r>
            <a:r>
              <a:rPr lang="en-US" altLang="zh-CN" sz="1800" spc="-1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800" spc="-100" dirty="0">
                <a:cs typeface="Times New Roman" panose="02020603050405020304" pitchFamily="18" charset="0"/>
              </a:rPr>
              <a:t>符合题意。故选</a:t>
            </a:r>
            <a:r>
              <a:rPr lang="en-US" altLang="zh-CN" sz="1800" spc="-100" dirty="0">
                <a:cs typeface="Times New Roman" panose="02020603050405020304" pitchFamily="18" charset="0"/>
              </a:rPr>
              <a:t>B</a:t>
            </a:r>
            <a:r>
              <a:rPr lang="zh-CN" altLang="zh-CN" sz="1800" spc="-100" dirty="0">
                <a:cs typeface="Times New Roman" panose="02020603050405020304" pitchFamily="18" charset="0"/>
              </a:rPr>
              <a:t>。</a:t>
            </a:r>
            <a:endParaRPr lang="zh-CN" altLang="zh-CN" sz="18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267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other rules can you think 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Write down one of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5487" y="1211506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Don’t talk loudly in the dining hall. Remember to keep the dining hall clean and nice.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言之有理即可。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1648" y="2897880"/>
            <a:ext cx="11485848" cy="1130246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92288" eaLnBrk="1"/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通读全文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理解文章大意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阅读题目后返回原文阅读并找出与题目相对应的内容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仔细核对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选择符合原文原意的答案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完成后再次阅读并检查。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7" y="2636912"/>
            <a:ext cx="1672365" cy="50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1146</Words>
  <Application>Microsoft Office PowerPoint</Application>
  <PresentationFormat>自定义</PresentationFormat>
  <Paragraphs>41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470</cp:revision>
  <dcterms:created xsi:type="dcterms:W3CDTF">2020-11-06T05:24:00Z</dcterms:created>
  <dcterms:modified xsi:type="dcterms:W3CDTF">2025-09-17T07:55:14Z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